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sldIdLst>
    <p:sldId id="298" r:id="rId3"/>
    <p:sldId id="256" r:id="rId4"/>
    <p:sldId id="299" r:id="rId5"/>
    <p:sldId id="300" r:id="rId6"/>
    <p:sldId id="301" r:id="rId7"/>
    <p:sldId id="302" r:id="rId8"/>
    <p:sldId id="303" r:id="rId9"/>
    <p:sldId id="257" r:id="rId10"/>
    <p:sldId id="278" r:id="rId11"/>
    <p:sldId id="259" r:id="rId12"/>
    <p:sldId id="279" r:id="rId13"/>
    <p:sldId id="292" r:id="rId14"/>
    <p:sldId id="269" r:id="rId15"/>
    <p:sldId id="280" r:id="rId16"/>
    <p:sldId id="294" r:id="rId17"/>
    <p:sldId id="270" r:id="rId18"/>
    <p:sldId id="281" r:id="rId19"/>
    <p:sldId id="295" r:id="rId20"/>
    <p:sldId id="271" r:id="rId21"/>
    <p:sldId id="293" r:id="rId22"/>
    <p:sldId id="277" r:id="rId23"/>
    <p:sldId id="291" r:id="rId24"/>
    <p:sldId id="272" r:id="rId25"/>
    <p:sldId id="290" r:id="rId26"/>
    <p:sldId id="282" r:id="rId27"/>
    <p:sldId id="283" r:id="rId28"/>
    <p:sldId id="284" r:id="rId29"/>
    <p:sldId id="296" r:id="rId30"/>
    <p:sldId id="304" r:id="rId31"/>
    <p:sldId id="285" r:id="rId32"/>
    <p:sldId id="286" r:id="rId33"/>
    <p:sldId id="287" r:id="rId34"/>
    <p:sldId id="288" r:id="rId35"/>
    <p:sldId id="297" r:id="rId36"/>
    <p:sldId id="276" r:id="rId37"/>
    <p:sldId id="289" r:id="rId38"/>
    <p:sldId id="275" r:id="rId39"/>
    <p:sldId id="26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7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0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7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34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4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4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57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0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01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88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8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3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3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6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4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6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7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65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5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ACB1-2157-4489-A507-42F93B78E7E8}" type="datetimeFigureOut">
              <a:rPr lang="en-US" smtClean="0"/>
              <a:t>07/01/2020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B852-8160-45AB-95A2-4D998023C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Avon Tuff Glass Pvt. Ltd.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8046"/>
            <a:ext cx="9144000" cy="2272937"/>
          </a:xfrm>
          <a:ln w="57150">
            <a:solidFill>
              <a:schemeClr val="tx1"/>
            </a:solidFill>
          </a:ln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en-US" sz="5100" b="1" dirty="0" smtClean="0"/>
              <a:t>1. We are one of the leading and Saint Gobain Exclusive partner for all range of products.</a:t>
            </a:r>
          </a:p>
          <a:p>
            <a:pPr algn="l"/>
            <a:r>
              <a:rPr lang="en-US" sz="5100" b="1" dirty="0" smtClean="0"/>
              <a:t>2. We are “ 2 star (**)”  glass processor of SGGI.</a:t>
            </a:r>
            <a:endParaRPr lang="en-US" sz="5300" b="1" dirty="0"/>
          </a:p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851" cy="992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02760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8135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CNC / Cutting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94265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189" indent="-457189" algn="l">
              <a:buAutoNum type="arabicPeriod"/>
            </a:pPr>
            <a:r>
              <a:rPr lang="en-US" b="1" dirty="0" smtClean="0"/>
              <a:t>Glass Size Checking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Diagonal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Visual Defects ( Bubble , Coating corrosion , coating damage , paper marks .etc. )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Trim Breaking ( Edge Quality ) Checking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80539" y="2790498"/>
            <a:ext cx="23872" cy="8115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0" cy="992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2143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7" y="339000"/>
            <a:ext cx="7380514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Glass Sizes &amp; Diagonal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3" y="2179417"/>
            <a:ext cx="4995041" cy="4205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43" y="2179417"/>
            <a:ext cx="5410200" cy="4205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502229" cy="10189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71392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449" y="189005"/>
            <a:ext cx="9969137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In process Inspection Report ( CNC/Cutting 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28" y="1799499"/>
            <a:ext cx="9196251" cy="4744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67097" cy="10711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73530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7829"/>
            <a:ext cx="9144000" cy="2265730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4800" b="1" u="sng" dirty="0" smtClean="0">
                <a:solidFill>
                  <a:schemeClr val="accent1">
                    <a:lumMod val="75000"/>
                  </a:schemeClr>
                </a:solidFill>
              </a:rPr>
              <a:t>Grinding / Polishing ( Double Edger ) </a:t>
            </a:r>
            <a:endParaRPr lang="en-US" sz="4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84606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189" indent="-457189" algn="l">
              <a:buFont typeface="Arial" panose="020B0604020202020204" pitchFamily="34" charset="0"/>
              <a:buAutoNum type="arabicPeriod"/>
            </a:pPr>
            <a:r>
              <a:rPr lang="en-US" b="1" dirty="0" smtClean="0"/>
              <a:t>DM Water Quality </a:t>
            </a:r>
            <a:r>
              <a:rPr lang="en-US" b="1" dirty="0"/>
              <a:t>(pH , Conductivity , TDS </a:t>
            </a:r>
            <a:r>
              <a:rPr lang="en-US" b="1" dirty="0" smtClean="0"/>
              <a:t>) Checking</a:t>
            </a:r>
            <a:endParaRPr lang="en-US" b="1" dirty="0"/>
          </a:p>
          <a:p>
            <a:pPr marL="457189" indent="-457189" algn="l">
              <a:buAutoNum type="arabicPeriod"/>
            </a:pPr>
            <a:r>
              <a:rPr lang="en-US" b="1" dirty="0" smtClean="0"/>
              <a:t>Sizes &amp; Diagonal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Visual Defects ( Bubble , Coating corrosion , coating damage , paper marks , water mark .etc. )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Washing Quality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Polishing Quality Checking</a:t>
            </a:r>
          </a:p>
          <a:p>
            <a:pPr marL="457189" indent="-457189" algn="l">
              <a:buAutoNum type="arabicPeriod"/>
            </a:pPr>
            <a:endParaRPr lang="en-US" b="1" dirty="0"/>
          </a:p>
          <a:p>
            <a:pPr algn="l"/>
            <a:endParaRPr lang="en-US" b="1" dirty="0" smtClean="0"/>
          </a:p>
          <a:p>
            <a:pPr marL="457189" indent="-457189" algn="l">
              <a:buAutoNum type="arabicPeriod"/>
            </a:pP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01711" y="2853560"/>
            <a:ext cx="24323" cy="7484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851" cy="10319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49688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403" y="195308"/>
            <a:ext cx="7258105" cy="1124042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Glass Sizes &amp; Diagonal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18" y="1753283"/>
            <a:ext cx="5143500" cy="4675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3" y="1753283"/>
            <a:ext cx="4860379" cy="4675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397726" cy="10450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64065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82247"/>
            <a:ext cx="9104812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In process Inspection Report ( Grinding 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099945"/>
            <a:ext cx="9104812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0"/>
            <a:ext cx="1348985" cy="10450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23332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1699665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Fabrication ( Drilling )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15893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189" indent="-457189" algn="l">
              <a:buAutoNum type="arabicPeriod"/>
            </a:pPr>
            <a:r>
              <a:rPr lang="en-US" b="1" dirty="0" smtClean="0"/>
              <a:t>Glass Size Checking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Diagonal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Holes &amp; Cut outs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Corner Round Quality Checking 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12071" y="2822029"/>
            <a:ext cx="18466" cy="7800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410788" cy="11223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79365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914" y="365127"/>
            <a:ext cx="7108373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Holes &amp; Cut outs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8" y="2125169"/>
            <a:ext cx="5143687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76103" cy="10319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al 2"/>
          <p:cNvSpPr/>
          <p:nvPr/>
        </p:nvSpPr>
        <p:spPr>
          <a:xfrm>
            <a:off x="1747159" y="2434185"/>
            <a:ext cx="12573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Hole @ 22  mm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9915" y="3348586"/>
            <a:ext cx="424544" cy="13279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44" y="2125169"/>
            <a:ext cx="4490357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9688287" y="2434185"/>
            <a:ext cx="12573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Cutout @ 225  mm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719458" y="3053443"/>
            <a:ext cx="1436913" cy="2661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40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2" y="365127"/>
            <a:ext cx="9183189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In process Inspection Report ( Fab 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4173" y="-679270"/>
            <a:ext cx="4349931" cy="9862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0"/>
            <a:ext cx="1332411" cy="115514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424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0479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Washing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15893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189" indent="-457189" algn="l">
              <a:buAutoNum type="arabicPeriod"/>
            </a:pPr>
            <a:r>
              <a:rPr lang="en-US" sz="2800" b="1" dirty="0" smtClean="0"/>
              <a:t>DM Water Quality ( pH , Conductivity , TDS ) Checking </a:t>
            </a:r>
          </a:p>
          <a:p>
            <a:pPr marL="457189" indent="-457189" algn="l">
              <a:buAutoNum type="arabicPeriod"/>
            </a:pPr>
            <a:r>
              <a:rPr lang="en-US" sz="2800" b="1" dirty="0" smtClean="0"/>
              <a:t>Size &amp; Diagonal Checking</a:t>
            </a:r>
          </a:p>
          <a:p>
            <a:pPr marL="457189" indent="-457189" algn="l">
              <a:buAutoNum type="arabicPeriod"/>
            </a:pPr>
            <a:r>
              <a:rPr lang="en-US" sz="2800" b="1" dirty="0" smtClean="0"/>
              <a:t>Washing Quality Checking </a:t>
            </a:r>
            <a:endParaRPr lang="en-US" sz="2800" b="1" dirty="0"/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>
          <a:xfrm>
            <a:off x="6065670" y="2632842"/>
            <a:ext cx="30330" cy="9691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0" cy="11223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84070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3772"/>
            <a:ext cx="9144000" cy="1802674"/>
          </a:xfrm>
          <a:ln w="571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Quality</a:t>
            </a:r>
            <a:r>
              <a:rPr lang="en-US" sz="4000" b="1" u="sng" dirty="0" smtClean="0">
                <a:solidFill>
                  <a:srgbClr val="0070C0"/>
                </a:solidFill>
              </a:rPr>
              <a:t>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Inspections &amp; Reports with instruments 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endParaRPr lang="en-US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3649"/>
            <a:ext cx="9144000" cy="3043644"/>
          </a:xfrm>
          <a:ln w="5715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en-US" b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We </a:t>
            </a:r>
            <a:r>
              <a:rPr lang="en-US" b="1" dirty="0"/>
              <a:t>are following European Quality Standards &amp; Saint Gobain‘s special Quality </a:t>
            </a:r>
            <a:r>
              <a:rPr lang="en-US" b="1" dirty="0" smtClean="0"/>
              <a:t>Standards.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We </a:t>
            </a:r>
            <a:r>
              <a:rPr lang="en-US" b="1" dirty="0"/>
              <a:t>follow Saint Gobain Quality Audit in every </a:t>
            </a:r>
            <a:r>
              <a:rPr lang="en-US" b="1" dirty="0" smtClean="0"/>
              <a:t>month.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“Quality” </a:t>
            </a:r>
            <a:r>
              <a:rPr lang="en-US" b="1" dirty="0"/>
              <a:t>&amp; “ Customer Delight </a:t>
            </a:r>
            <a:r>
              <a:rPr lang="en-US" b="1" dirty="0" smtClean="0"/>
              <a:t>“ </a:t>
            </a:r>
            <a:r>
              <a:rPr lang="en-US" b="1" dirty="0"/>
              <a:t>are  the key points for our success</a:t>
            </a:r>
            <a:r>
              <a:rPr lang="en-US" sz="2000" b="1" dirty="0"/>
              <a:t>.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8986"/>
            <a:ext cx="1397726" cy="8856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80858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06" y="365127"/>
            <a:ext cx="9106989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In process Inspection Report ( Washing 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0231" y="-513076"/>
            <a:ext cx="4469656" cy="9488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341006" cy="11625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606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0479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Screen Printing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886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189" indent="-457189" algn="l">
              <a:buAutoNum type="arabicPeriod"/>
            </a:pPr>
            <a:r>
              <a:rPr lang="en-US" b="1" dirty="0" smtClean="0"/>
              <a:t>Glass Sizes &amp; Diagonal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Screen Design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Paint Viscosity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Paint colour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Pin Holes Checking </a:t>
            </a:r>
            <a:endParaRPr lang="en-US" b="1" dirty="0"/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>
          <a:xfrm>
            <a:off x="6096000" y="2632842"/>
            <a:ext cx="0" cy="9691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0" cy="112236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8025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73" y="254767"/>
            <a:ext cx="8921933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Viscosity Cup &amp; Painted Glass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1" y="1923395"/>
            <a:ext cx="5234807" cy="4587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2270235" y="2916622"/>
            <a:ext cx="1245476" cy="1702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81959" y="2569779"/>
            <a:ext cx="203375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Viscosity Cup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26" y="1923394"/>
            <a:ext cx="5139559" cy="4587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Oval 13"/>
          <p:cNvSpPr/>
          <p:nvPr/>
        </p:nvSpPr>
        <p:spPr>
          <a:xfrm>
            <a:off x="9506607" y="1923395"/>
            <a:ext cx="20337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Painted Glasses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410905" y="2380595"/>
            <a:ext cx="1655379" cy="11508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12215" y="2270235"/>
            <a:ext cx="299544" cy="1497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1893"/>
            <a:ext cx="1589048" cy="10784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51621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794" y="268016"/>
            <a:ext cx="8908869" cy="1181961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Tempering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28" y="2017534"/>
            <a:ext cx="9144000" cy="4540471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189" indent="-457189" algn="l">
              <a:buAutoNum type="arabicPeriod"/>
            </a:pPr>
            <a:r>
              <a:rPr lang="en-US" b="1" dirty="0" smtClean="0"/>
              <a:t>Glass Size Checking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Diagonal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Grinding Quality Checking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Fragmentation Test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Zebra board Distortion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Waviness Checking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Bend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Surface Stress Measurement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Edge Dip Checking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Logo Checking  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30537" y="1449977"/>
            <a:ext cx="13063" cy="56755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24000" cy="10450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92390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422" y="433992"/>
            <a:ext cx="8177349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Fragmentatio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Test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2164533"/>
            <a:ext cx="9209314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502229" y="2164533"/>
            <a:ext cx="19785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Fragmentation Test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80804" y="3078933"/>
            <a:ext cx="2449733" cy="15061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502229" cy="109728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32530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611" y="365125"/>
            <a:ext cx="8477796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Zebra Board Distortion &amp; Roller Wave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7" y="2176880"/>
            <a:ext cx="4887311" cy="4160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82" y="2176880"/>
            <a:ext cx="5474575" cy="4160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915511" y="4940931"/>
            <a:ext cx="2601311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Distortion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97370" y="3926547"/>
            <a:ext cx="232543" cy="12533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499947" y="3926546"/>
            <a:ext cx="346840" cy="125335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64974" y="5094795"/>
            <a:ext cx="2601311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</a:rPr>
              <a:t>Waviness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308428" y="3610303"/>
            <a:ext cx="457200" cy="14844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411685" cy="11103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49154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08" y="365125"/>
            <a:ext cx="8503921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Edge Dip  &amp; Overall  bow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2014811"/>
            <a:ext cx="5060731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11" y="2014811"/>
            <a:ext cx="5376043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2569780" y="2459421"/>
            <a:ext cx="1749973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Edge Dip</a:t>
            </a:r>
          </a:p>
        </p:txBody>
      </p:sp>
      <p:sp>
        <p:nvSpPr>
          <p:cNvPr id="13" name="Oval 12"/>
          <p:cNvSpPr/>
          <p:nvPr/>
        </p:nvSpPr>
        <p:spPr>
          <a:xfrm>
            <a:off x="8387256" y="2459422"/>
            <a:ext cx="1481957" cy="10878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Bend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97925" y="3187811"/>
            <a:ext cx="271956" cy="1526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946933" y="3373822"/>
            <a:ext cx="1" cy="1087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" y="0"/>
            <a:ext cx="1528354" cy="10450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79931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65125"/>
            <a:ext cx="7968343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Surface Stress  &amp; Logo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970691"/>
            <a:ext cx="5186855" cy="4319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716597" y="5236857"/>
            <a:ext cx="2349063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Surface Stress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31478" y="4130567"/>
            <a:ext cx="282876" cy="10423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8"/>
          <a:stretch/>
        </p:blipFill>
        <p:spPr>
          <a:xfrm>
            <a:off x="6377810" y="1970691"/>
            <a:ext cx="5143500" cy="4319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Oval 16"/>
          <p:cNvSpPr/>
          <p:nvPr/>
        </p:nvSpPr>
        <p:spPr>
          <a:xfrm>
            <a:off x="10105697" y="5376041"/>
            <a:ext cx="1150883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Logo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9002111" y="5060734"/>
            <a:ext cx="1199980" cy="4256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589048" cy="10319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54501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168" y="408372"/>
            <a:ext cx="8794740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smtClean="0">
                <a:solidFill>
                  <a:schemeClr val="accent1">
                    <a:lumMod val="75000"/>
                  </a:schemeClr>
                </a:solidFill>
              </a:rPr>
              <a:t>In process Inspection Report ( Temp 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1293" y="-522516"/>
            <a:ext cx="4258491" cy="9535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0"/>
            <a:ext cx="1293224" cy="10711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61506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57" y="365127"/>
            <a:ext cx="6505304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5400" b="1" u="sng" dirty="0">
                <a:solidFill>
                  <a:schemeClr val="accent1">
                    <a:lumMod val="75000"/>
                  </a:schemeClr>
                </a:solidFill>
              </a:rPr>
              <a:t>IGU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189" indent="-457189">
              <a:buAutoNum type="arabicPeriod"/>
            </a:pPr>
            <a:r>
              <a:rPr lang="en-US" b="1" dirty="0"/>
              <a:t>Glass Size Checking </a:t>
            </a:r>
          </a:p>
          <a:p>
            <a:pPr marL="457189" indent="-457189">
              <a:buAutoNum type="arabicPeriod"/>
            </a:pPr>
            <a:r>
              <a:rPr lang="en-US" b="1" dirty="0"/>
              <a:t>Diagonal Checking</a:t>
            </a:r>
          </a:p>
          <a:p>
            <a:pPr marL="457189" indent="-457189">
              <a:buAutoNum type="arabicPeriod"/>
            </a:pPr>
            <a:r>
              <a:rPr lang="en-US" b="1" dirty="0"/>
              <a:t>Logo Checking </a:t>
            </a:r>
          </a:p>
          <a:p>
            <a:pPr marL="457189" indent="-457189">
              <a:buAutoNum type="arabicPeriod"/>
            </a:pPr>
            <a:r>
              <a:rPr lang="en-US" b="1" dirty="0"/>
              <a:t>Butyl weight Checking</a:t>
            </a:r>
          </a:p>
          <a:p>
            <a:pPr marL="457189" indent="-457189">
              <a:buAutoNum type="arabicPeriod"/>
            </a:pPr>
            <a:r>
              <a:rPr lang="en-US" b="1" dirty="0"/>
              <a:t>Desiccant Temperature Checking</a:t>
            </a:r>
          </a:p>
          <a:p>
            <a:pPr marL="457189" indent="-457189">
              <a:buAutoNum type="arabicPeriod"/>
            </a:pPr>
            <a:r>
              <a:rPr lang="en-US" b="1" dirty="0"/>
              <a:t>Butterfly Test </a:t>
            </a:r>
          </a:p>
          <a:p>
            <a:pPr marL="457189" indent="-457189">
              <a:buAutoNum type="arabicPeriod"/>
            </a:pPr>
            <a:r>
              <a:rPr lang="en-US" b="1" dirty="0"/>
              <a:t>Pot Life Test</a:t>
            </a:r>
          </a:p>
          <a:p>
            <a:pPr marL="457189" indent="-457189">
              <a:buAutoNum type="arabicPeriod"/>
            </a:pPr>
            <a:r>
              <a:rPr lang="en-US" b="1" dirty="0"/>
              <a:t>Shore – A Hardness </a:t>
            </a:r>
            <a:r>
              <a:rPr lang="en-US" b="1" dirty="0" smtClean="0"/>
              <a:t>Test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9.    Adhesion Test</a:t>
            </a:r>
          </a:p>
          <a:p>
            <a:pPr marL="0" indent="0">
              <a:buNone/>
            </a:pPr>
            <a:r>
              <a:rPr lang="en-US" b="1" dirty="0" smtClean="0"/>
              <a:t>10. Water </a:t>
            </a:r>
            <a:r>
              <a:rPr lang="en-US" b="1" dirty="0"/>
              <a:t>Leakage Test</a:t>
            </a:r>
          </a:p>
          <a:p>
            <a:pPr marL="0" indent="0">
              <a:buNone/>
            </a:pPr>
            <a:r>
              <a:rPr lang="en-US" b="1" dirty="0" smtClean="0"/>
              <a:t>11.  Air </a:t>
            </a:r>
            <a:r>
              <a:rPr lang="en-US" b="1" dirty="0"/>
              <a:t>Gaps Checking </a:t>
            </a:r>
          </a:p>
          <a:p>
            <a:pPr marL="0" indent="0">
              <a:buNone/>
            </a:pPr>
            <a:r>
              <a:rPr lang="en-US" b="1" dirty="0" smtClean="0"/>
              <a:t>12.  Mismatch </a:t>
            </a:r>
            <a:r>
              <a:rPr lang="en-US" b="1" dirty="0"/>
              <a:t>checking</a:t>
            </a:r>
          </a:p>
          <a:p>
            <a:pPr marL="0" indent="0">
              <a:buNone/>
            </a:pPr>
            <a:r>
              <a:rPr lang="en-US" b="1" dirty="0" smtClean="0"/>
              <a:t>13.  Silicone </a:t>
            </a:r>
            <a:r>
              <a:rPr lang="en-US" b="1" dirty="0"/>
              <a:t>Depth checking</a:t>
            </a:r>
          </a:p>
          <a:p>
            <a:pPr marL="0" indent="0">
              <a:buNone/>
            </a:pPr>
            <a:r>
              <a:rPr lang="en-US" b="1" dirty="0" smtClean="0"/>
              <a:t>14.  Butyl </a:t>
            </a:r>
            <a:r>
              <a:rPr lang="en-US" b="1" dirty="0"/>
              <a:t>Depth checking</a:t>
            </a:r>
          </a:p>
          <a:p>
            <a:pPr marL="0" indent="0">
              <a:buNone/>
            </a:pPr>
            <a:r>
              <a:rPr lang="en-US" b="1" dirty="0" smtClean="0"/>
              <a:t>15.  Sealant </a:t>
            </a:r>
            <a:r>
              <a:rPr lang="en-US" b="1" dirty="0"/>
              <a:t>Ratio Test</a:t>
            </a:r>
          </a:p>
          <a:p>
            <a:endParaRPr lang="en-US" dirty="0"/>
          </a:p>
        </p:txBody>
      </p:sp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4684"/>
            <a:ext cx="1488297" cy="10342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93090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8958943" cy="1289958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List of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437" y="1827438"/>
            <a:ext cx="10694534" cy="462370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endParaRPr lang="en-US" sz="4000" b="1" dirty="0" smtClean="0"/>
          </a:p>
          <a:p>
            <a:pPr algn="l"/>
            <a:endParaRPr lang="en-US" sz="4000" b="1" dirty="0"/>
          </a:p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71601" cy="946071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78714"/>
              </p:ext>
            </p:extLst>
          </p:nvPr>
        </p:nvGraphicFramePr>
        <p:xfrm>
          <a:off x="1012373" y="2106386"/>
          <a:ext cx="10401300" cy="421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1322178338"/>
                    </a:ext>
                  </a:extLst>
                </a:gridCol>
                <a:gridCol w="816427">
                  <a:extLst>
                    <a:ext uri="{9D8B030D-6E8A-4147-A177-3AD203B41FA5}">
                      <a16:colId xmlns:a16="http://schemas.microsoft.com/office/drawing/2014/main" val="4114447644"/>
                    </a:ext>
                  </a:extLst>
                </a:gridCol>
                <a:gridCol w="996043">
                  <a:extLst>
                    <a:ext uri="{9D8B030D-6E8A-4147-A177-3AD203B41FA5}">
                      <a16:colId xmlns:a16="http://schemas.microsoft.com/office/drawing/2014/main" val="376863219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18015646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037777026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4255053812"/>
                    </a:ext>
                  </a:extLst>
                </a:gridCol>
                <a:gridCol w="2286002">
                  <a:extLst>
                    <a:ext uri="{9D8B030D-6E8A-4147-A177-3AD203B41FA5}">
                      <a16:colId xmlns:a16="http://schemas.microsoft.com/office/drawing/2014/main" val="425294743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Instrument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Instrument No.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Calibrated By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305297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DIGITAL CALIPER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DV-01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39381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 METER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2200238991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060783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ROLLER WAVE GAUGE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15261092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82482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0" y="2910571"/>
            <a:ext cx="2498270" cy="1105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0" y="4063388"/>
            <a:ext cx="2498270" cy="1102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5231948"/>
            <a:ext cx="2498270" cy="11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2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77" y="254767"/>
            <a:ext cx="8595360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Butterfly  &amp; Butyl Weight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218" y="1746031"/>
            <a:ext cx="4564119" cy="49976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1962805"/>
            <a:ext cx="5171091" cy="4564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3744310" y="2096815"/>
            <a:ext cx="186821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Butterfly Test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72911" y="3018934"/>
            <a:ext cx="705504" cy="764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845565" y="5134304"/>
            <a:ext cx="186821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Butyl  Weight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9128233" y="3578773"/>
            <a:ext cx="1939163" cy="17815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285891" y="4558415"/>
            <a:ext cx="930165" cy="801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1893"/>
            <a:ext cx="1541417" cy="105232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2385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794" y="254767"/>
            <a:ext cx="8934996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Shore-A Hardness  &amp; Pot-Life  Test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1" y="1970633"/>
            <a:ext cx="5234151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85" y="1970635"/>
            <a:ext cx="5002268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515292" cy="10842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12707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234" y="254767"/>
            <a:ext cx="9117876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Silicone Depth  &amp; Butyl Depth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7" y="1965925"/>
            <a:ext cx="5249917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71" y="1965925"/>
            <a:ext cx="5143500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862150" y="1965925"/>
            <a:ext cx="1865286" cy="977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Silicon </a:t>
            </a:r>
            <a:r>
              <a:rPr lang="en-US" sz="2200" b="1" dirty="0" smtClean="0"/>
              <a:t>Depth @6 mm</a:t>
            </a:r>
            <a:endParaRPr lang="en-US" sz="2200" b="1" dirty="0"/>
          </a:p>
        </p:txBody>
      </p:sp>
      <p:sp>
        <p:nvSpPr>
          <p:cNvPr id="9" name="Oval 8"/>
          <p:cNvSpPr/>
          <p:nvPr/>
        </p:nvSpPr>
        <p:spPr>
          <a:xfrm>
            <a:off x="6900040" y="2028988"/>
            <a:ext cx="16169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Butyl </a:t>
            </a:r>
            <a:r>
              <a:rPr lang="en-US" sz="2200" b="1" dirty="0" smtClean="0"/>
              <a:t>Depth @ 4mm</a:t>
            </a:r>
            <a:endParaRPr lang="en-US" sz="2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2892" y="2813593"/>
            <a:ext cx="1297656" cy="1030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37262" y="2962395"/>
            <a:ext cx="1231700" cy="11791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1893"/>
            <a:ext cx="1436914" cy="10463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5631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54767"/>
            <a:ext cx="8987247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Desiccant Test &amp; Air Gap Measurement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28" y="2139042"/>
            <a:ext cx="3133905" cy="4000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1893"/>
            <a:ext cx="1449977" cy="11698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5" y="2139043"/>
            <a:ext cx="2930400" cy="4000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45" y="2139043"/>
            <a:ext cx="2980549" cy="4000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1355271" y="4686300"/>
            <a:ext cx="13389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Water  Temp</a:t>
            </a:r>
            <a:r>
              <a:rPr lang="en-US" sz="2200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528457" y="4686300"/>
            <a:ext cx="14967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Raising  Temp</a:t>
            </a:r>
            <a:r>
              <a:rPr lang="en-US" dirty="0"/>
              <a:t>.</a:t>
            </a: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1649187" y="2612573"/>
            <a:ext cx="375556" cy="2073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012872" y="2612571"/>
            <a:ext cx="522515" cy="20737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43529" y="3847828"/>
            <a:ext cx="796834" cy="5829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590110" y="2834640"/>
            <a:ext cx="1261789" cy="824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Air Gap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971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0" y="365127"/>
            <a:ext cx="8863393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In process Inspection Report(IGU 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4" y="2060756"/>
            <a:ext cx="5801784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356074" cy="11756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6561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8016"/>
            <a:ext cx="9144000" cy="148195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Dispatch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39600"/>
            <a:ext cx="9144000" cy="256797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189" indent="-457189" algn="l">
              <a:buAutoNum type="arabicPeriod"/>
            </a:pPr>
            <a:r>
              <a:rPr lang="en-US" b="1" dirty="0" smtClean="0"/>
              <a:t>Glass Size Checking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Protective Film Checking ( as per client requirement ) 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Vehicle Conditions</a:t>
            </a:r>
          </a:p>
          <a:p>
            <a:pPr marL="457189" indent="-457189" algn="l">
              <a:buAutoNum type="arabicPeriod"/>
            </a:pPr>
            <a:r>
              <a:rPr lang="en-US" b="1" dirty="0" smtClean="0"/>
              <a:t>Packing Standards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04411" y="1749973"/>
            <a:ext cx="13063" cy="7842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7214"/>
            <a:ext cx="1397726" cy="10523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97209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54767"/>
            <a:ext cx="7994470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Packing &amp; Loading 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4"/>
          <a:stretch/>
        </p:blipFill>
        <p:spPr>
          <a:xfrm>
            <a:off x="693684" y="1935983"/>
            <a:ext cx="5396874" cy="4351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846787" y="3294995"/>
            <a:ext cx="1371600" cy="23332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841863" y="5376041"/>
            <a:ext cx="2824568" cy="788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48152" y="5376041"/>
            <a:ext cx="2270235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Packing  &amp; Loading </a:t>
            </a:r>
          </a:p>
        </p:txBody>
      </p:sp>
      <p:pic>
        <p:nvPicPr>
          <p:cNvPr id="7" name="Picture 6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1893"/>
            <a:ext cx="1476103" cy="10716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6" y="1935983"/>
            <a:ext cx="4976838" cy="4351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9243661" y="5292501"/>
            <a:ext cx="2270235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Packing  &amp; Loading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699863" y="3840480"/>
            <a:ext cx="1515292" cy="13716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2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Prepared By 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4738"/>
            <a:ext cx="9144000" cy="2281565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Sanmay ( HOD – Quality )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&amp;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Prince ( Executive – Quality )</a:t>
            </a: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9319"/>
            <a:ext cx="1524000" cy="10830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99298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982428"/>
          </a:xfrm>
        </p:spPr>
        <p:txBody>
          <a:bodyPr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2853561"/>
            <a:ext cx="6815669" cy="2412123"/>
          </a:xfrm>
        </p:spPr>
        <p:txBody>
          <a:bodyPr anchor="t"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endParaRPr lang="en-US" sz="7700" dirty="0"/>
          </a:p>
          <a:p>
            <a:r>
              <a:rPr lang="en-US" sz="7700" dirty="0"/>
              <a:t>                                                                                                              </a:t>
            </a:r>
            <a:r>
              <a:rPr lang="en-US" sz="10000" b="1" dirty="0"/>
              <a:t>From </a:t>
            </a:r>
          </a:p>
          <a:p>
            <a:r>
              <a:rPr lang="en-US" sz="10000" b="1" dirty="0"/>
              <a:t>                                                                                                            Sanmay ( HOD – Quality </a:t>
            </a:r>
            <a:r>
              <a:rPr lang="en-US" sz="7700" dirty="0"/>
              <a:t>)</a:t>
            </a: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828799" cy="11587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67290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8958943" cy="1289958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List of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437" y="1827438"/>
            <a:ext cx="10694534" cy="462370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endParaRPr lang="en-US" sz="4000" b="1" dirty="0" smtClean="0"/>
          </a:p>
          <a:p>
            <a:pPr algn="l"/>
            <a:endParaRPr lang="en-US" sz="4000" b="1" dirty="0"/>
          </a:p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358537" cy="97155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55584"/>
              </p:ext>
            </p:extLst>
          </p:nvPr>
        </p:nvGraphicFramePr>
        <p:xfrm>
          <a:off x="1012373" y="2106386"/>
          <a:ext cx="10401300" cy="421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1322178338"/>
                    </a:ext>
                  </a:extLst>
                </a:gridCol>
                <a:gridCol w="767441">
                  <a:extLst>
                    <a:ext uri="{9D8B030D-6E8A-4147-A177-3AD203B41FA5}">
                      <a16:colId xmlns:a16="http://schemas.microsoft.com/office/drawing/2014/main" val="4114447644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3768632195"/>
                    </a:ext>
                  </a:extLst>
                </a:gridCol>
                <a:gridCol w="1191985">
                  <a:extLst>
                    <a:ext uri="{9D8B030D-6E8A-4147-A177-3AD203B41FA5}">
                      <a16:colId xmlns:a16="http://schemas.microsoft.com/office/drawing/2014/main" val="2180156464"/>
                    </a:ext>
                  </a:extLst>
                </a:gridCol>
                <a:gridCol w="1551215">
                  <a:extLst>
                    <a:ext uri="{9D8B030D-6E8A-4147-A177-3AD203B41FA5}">
                      <a16:colId xmlns:a16="http://schemas.microsoft.com/office/drawing/2014/main" val="3037777026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4255053812"/>
                    </a:ext>
                  </a:extLst>
                </a:gridCol>
                <a:gridCol w="2090059">
                  <a:extLst>
                    <a:ext uri="{9D8B030D-6E8A-4147-A177-3AD203B41FA5}">
                      <a16:colId xmlns:a16="http://schemas.microsoft.com/office/drawing/2014/main" val="425294743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Instrument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Instrument No.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Calibrated By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305297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MAGNIFIER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MG-01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39381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TAPER GAUGE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TG-01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060783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BALL DROP TESTING MACHINE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SB-01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82482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922812"/>
            <a:ext cx="2220686" cy="1061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4" y="3988929"/>
            <a:ext cx="2220686" cy="1164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4" y="5199627"/>
            <a:ext cx="2220686" cy="10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7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8958943" cy="1289958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List of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437" y="1827438"/>
            <a:ext cx="10694534" cy="462370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endParaRPr lang="en-US" sz="4000" b="1" dirty="0" smtClean="0"/>
          </a:p>
          <a:p>
            <a:pPr algn="l"/>
            <a:endParaRPr lang="en-US" sz="4000" b="1" dirty="0"/>
          </a:p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10789" cy="95358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30396"/>
              </p:ext>
            </p:extLst>
          </p:nvPr>
        </p:nvGraphicFramePr>
        <p:xfrm>
          <a:off x="1028701" y="2030865"/>
          <a:ext cx="10335988" cy="421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70">
                  <a:extLst>
                    <a:ext uri="{9D8B030D-6E8A-4147-A177-3AD203B41FA5}">
                      <a16:colId xmlns:a16="http://schemas.microsoft.com/office/drawing/2014/main" val="1322178338"/>
                    </a:ext>
                  </a:extLst>
                </a:gridCol>
                <a:gridCol w="746397">
                  <a:extLst>
                    <a:ext uri="{9D8B030D-6E8A-4147-A177-3AD203B41FA5}">
                      <a16:colId xmlns:a16="http://schemas.microsoft.com/office/drawing/2014/main" val="4114447644"/>
                    </a:ext>
                  </a:extLst>
                </a:gridCol>
                <a:gridCol w="1038466">
                  <a:extLst>
                    <a:ext uri="{9D8B030D-6E8A-4147-A177-3AD203B41FA5}">
                      <a16:colId xmlns:a16="http://schemas.microsoft.com/office/drawing/2014/main" val="3768632195"/>
                    </a:ext>
                  </a:extLst>
                </a:gridCol>
                <a:gridCol w="1216953">
                  <a:extLst>
                    <a:ext uri="{9D8B030D-6E8A-4147-A177-3AD203B41FA5}">
                      <a16:colId xmlns:a16="http://schemas.microsoft.com/office/drawing/2014/main" val="2180156464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3037777026"/>
                    </a:ext>
                  </a:extLst>
                </a:gridCol>
                <a:gridCol w="2498810">
                  <a:extLst>
                    <a:ext uri="{9D8B030D-6E8A-4147-A177-3AD203B41FA5}">
                      <a16:colId xmlns:a16="http://schemas.microsoft.com/office/drawing/2014/main" val="4255053812"/>
                    </a:ext>
                  </a:extLst>
                </a:gridCol>
                <a:gridCol w="2287871">
                  <a:extLst>
                    <a:ext uri="{9D8B030D-6E8A-4147-A177-3AD203B41FA5}">
                      <a16:colId xmlns:a16="http://schemas.microsoft.com/office/drawing/2014/main" val="425294743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Instrument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Instrument No.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Calibrated By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305297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DELTA T TEST THERMOMETER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DTH-01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39381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SCALE (2 MTRS)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SS-01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060783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WEIGHT MACHINE (20 KG)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DWG-01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82482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2865661"/>
            <a:ext cx="2514600" cy="1112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4002542"/>
            <a:ext cx="2514600" cy="1157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5159829"/>
            <a:ext cx="2514600" cy="11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70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8958943" cy="1289958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List of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437" y="1827438"/>
            <a:ext cx="10694534" cy="462370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endParaRPr lang="en-US" sz="4000" b="1" dirty="0" smtClean="0"/>
          </a:p>
          <a:p>
            <a:pPr algn="l"/>
            <a:endParaRPr lang="en-US" sz="4000" b="1" dirty="0"/>
          </a:p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71600" cy="100584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07195"/>
              </p:ext>
            </p:extLst>
          </p:nvPr>
        </p:nvGraphicFramePr>
        <p:xfrm>
          <a:off x="1012373" y="2106386"/>
          <a:ext cx="10401300" cy="422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1322178338"/>
                    </a:ext>
                  </a:extLst>
                </a:gridCol>
                <a:gridCol w="669470">
                  <a:extLst>
                    <a:ext uri="{9D8B030D-6E8A-4147-A177-3AD203B41FA5}">
                      <a16:colId xmlns:a16="http://schemas.microsoft.com/office/drawing/2014/main" val="4114447644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3768632195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180156464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3037777026"/>
                    </a:ext>
                  </a:extLst>
                </a:gridCol>
                <a:gridCol w="2955471">
                  <a:extLst>
                    <a:ext uri="{9D8B030D-6E8A-4147-A177-3AD203B41FA5}">
                      <a16:colId xmlns:a16="http://schemas.microsoft.com/office/drawing/2014/main" val="4255053812"/>
                    </a:ext>
                  </a:extLst>
                </a:gridCol>
                <a:gridCol w="2155373">
                  <a:extLst>
                    <a:ext uri="{9D8B030D-6E8A-4147-A177-3AD203B41FA5}">
                      <a16:colId xmlns:a16="http://schemas.microsoft.com/office/drawing/2014/main" val="425294743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Instrument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Instrument No.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Calibrated By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305297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CONDUCTIVITY/TDS ANALYSER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CTA-01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39381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LUTHRA-SURFACE TABLE (2000 MMX1000 MM)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SP-01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060783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MERLIN (AIR GAP) TESTER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ATT-01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82482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39143"/>
            <a:ext cx="2824843" cy="1077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16828"/>
            <a:ext cx="2824843" cy="115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01329"/>
            <a:ext cx="2824843" cy="10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5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8958943" cy="1289958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List of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437" y="1827438"/>
            <a:ext cx="10694534" cy="462370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endParaRPr lang="en-US" sz="4000" b="1" dirty="0" smtClean="0"/>
          </a:p>
          <a:p>
            <a:pPr algn="l"/>
            <a:endParaRPr lang="en-US" sz="4000" b="1" dirty="0"/>
          </a:p>
          <a:p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596" y="0"/>
            <a:ext cx="1391193" cy="104502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82485"/>
              </p:ext>
            </p:extLst>
          </p:nvPr>
        </p:nvGraphicFramePr>
        <p:xfrm>
          <a:off x="1012373" y="2008415"/>
          <a:ext cx="10401300" cy="432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1322178338"/>
                    </a:ext>
                  </a:extLst>
                </a:gridCol>
                <a:gridCol w="800098">
                  <a:extLst>
                    <a:ext uri="{9D8B030D-6E8A-4147-A177-3AD203B41FA5}">
                      <a16:colId xmlns:a16="http://schemas.microsoft.com/office/drawing/2014/main" val="411444764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6863219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180156464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3037777026"/>
                    </a:ext>
                  </a:extLst>
                </a:gridCol>
                <a:gridCol w="2612573">
                  <a:extLst>
                    <a:ext uri="{9D8B030D-6E8A-4147-A177-3AD203B41FA5}">
                      <a16:colId xmlns:a16="http://schemas.microsoft.com/office/drawing/2014/main" val="425505381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52947435"/>
                    </a:ext>
                  </a:extLst>
                </a:gridCol>
              </a:tblGrid>
              <a:tr h="89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Instrument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Instrument No.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Date of Calibration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Calibrated By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6305297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SHORE-A HARDNESS TESTER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39381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PRESSURE GAUGE 1 (AIR COMPRESSOR)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PG-01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060783"/>
                  </a:ext>
                </a:extLst>
              </a:tr>
              <a:tr h="11389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PRESSURE GAUGE 2 (AIR COMPRESSOR)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PG-02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2-Oct-20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BRILLIANT  CALIBRATION      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GST No: - 27AAJFB8295P1ZI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982482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939142"/>
            <a:ext cx="2612572" cy="1061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00499"/>
            <a:ext cx="2612572" cy="1175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176157"/>
            <a:ext cx="2612572" cy="11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2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2033752"/>
          </a:xfrm>
          <a:ln w="57150"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Warehouse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63462"/>
            <a:ext cx="9144000" cy="283779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/>
              <a:t>1.Visual inspection for Incoming Material </a:t>
            </a:r>
          </a:p>
          <a:p>
            <a:pPr algn="l"/>
            <a:r>
              <a:rPr lang="en-US" sz="4000" dirty="0"/>
              <a:t>2. Inspection for Raw Material Defects</a:t>
            </a:r>
          </a:p>
          <a:p>
            <a:pPr algn="l"/>
            <a:r>
              <a:rPr lang="en-US" sz="4000" dirty="0"/>
              <a:t>3. Incoming Raw Glass Inspection Check Sheet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43749" y="2490953"/>
            <a:ext cx="0" cy="772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373"/>
            <a:ext cx="1397726" cy="100453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55182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851" y="120989"/>
            <a:ext cx="9916886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Incoming Raw Glass Inspection Report (WH)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9" y="1881051"/>
            <a:ext cx="5826034" cy="4661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von1 - Copy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-1"/>
            <a:ext cx="1332411" cy="11103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04515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697</TotalTime>
  <Words>780</Words>
  <Application>Microsoft Office PowerPoint</Application>
  <PresentationFormat>Widescreen</PresentationFormat>
  <Paragraphs>271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Verdana</vt:lpstr>
      <vt:lpstr>Organic</vt:lpstr>
      <vt:lpstr>Office Theme</vt:lpstr>
      <vt:lpstr>Avon Tuff Glass Pvt. Ltd.</vt:lpstr>
      <vt:lpstr> Quality Inspections &amp; Reports with instruments  </vt:lpstr>
      <vt:lpstr>List of Instruments</vt:lpstr>
      <vt:lpstr>List of Instruments</vt:lpstr>
      <vt:lpstr>List of Instruments</vt:lpstr>
      <vt:lpstr>List of Instruments</vt:lpstr>
      <vt:lpstr>List of Instruments</vt:lpstr>
      <vt:lpstr>Warehouse</vt:lpstr>
      <vt:lpstr>Incoming Raw Glass Inspection Report (WH)</vt:lpstr>
      <vt:lpstr>CNC / Cutting </vt:lpstr>
      <vt:lpstr>Glass Sizes &amp; Diagonal</vt:lpstr>
      <vt:lpstr>In process Inspection Report ( CNC/Cutting )</vt:lpstr>
      <vt:lpstr>Grinding / Polishing ( Double Edger ) </vt:lpstr>
      <vt:lpstr>Glass Sizes &amp; Diagonal</vt:lpstr>
      <vt:lpstr>In process Inspection Report ( Grinding )</vt:lpstr>
      <vt:lpstr>Fabrication ( Drilling ) </vt:lpstr>
      <vt:lpstr>Holes &amp; Cut outs</vt:lpstr>
      <vt:lpstr>In process Inspection Report ( Fab )</vt:lpstr>
      <vt:lpstr>Washing </vt:lpstr>
      <vt:lpstr>In process Inspection Report ( Washing )</vt:lpstr>
      <vt:lpstr>Screen Printing </vt:lpstr>
      <vt:lpstr>Viscosity Cup &amp; Painted Glass </vt:lpstr>
      <vt:lpstr>Tempering </vt:lpstr>
      <vt:lpstr>Fragmentation Test </vt:lpstr>
      <vt:lpstr>Zebra Board Distortion &amp; Roller Wave </vt:lpstr>
      <vt:lpstr>Edge Dip  &amp; Overall  bow </vt:lpstr>
      <vt:lpstr>Surface Stress  &amp; Logo</vt:lpstr>
      <vt:lpstr>In process Inspection Report ( Temp )</vt:lpstr>
      <vt:lpstr>IGU</vt:lpstr>
      <vt:lpstr>Butterfly  &amp; Butyl Weight</vt:lpstr>
      <vt:lpstr>Shore-A Hardness  &amp; Pot-Life  Test</vt:lpstr>
      <vt:lpstr>Silicone Depth  &amp; Butyl Depth</vt:lpstr>
      <vt:lpstr>Desiccant Test &amp; Air Gap Measurement</vt:lpstr>
      <vt:lpstr>In process Inspection Report(IGU )</vt:lpstr>
      <vt:lpstr>Dispatch </vt:lpstr>
      <vt:lpstr>Packing &amp; Loading </vt:lpstr>
      <vt:lpstr>Prepared By .</vt:lpstr>
      <vt:lpstr>Thank You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Aluwind Complaint</dc:title>
  <dc:creator>Ganesh</dc:creator>
  <cp:lastModifiedBy>LonareM</cp:lastModifiedBy>
  <cp:revision>176</cp:revision>
  <dcterms:created xsi:type="dcterms:W3CDTF">2019-07-04T05:04:35Z</dcterms:created>
  <dcterms:modified xsi:type="dcterms:W3CDTF">2020-01-07T11:03:42Z</dcterms:modified>
</cp:coreProperties>
</file>